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81" r:id="rId3"/>
    <p:sldId id="263" r:id="rId4"/>
    <p:sldId id="264" r:id="rId5"/>
    <p:sldId id="268" r:id="rId6"/>
    <p:sldId id="265" r:id="rId7"/>
    <p:sldId id="276" r:id="rId8"/>
    <p:sldId id="266" r:id="rId9"/>
    <p:sldId id="267" r:id="rId10"/>
    <p:sldId id="269" r:id="rId11"/>
    <p:sldId id="270" r:id="rId12"/>
    <p:sldId id="277" r:id="rId13"/>
    <p:sldId id="272" r:id="rId14"/>
    <p:sldId id="273" r:id="rId15"/>
    <p:sldId id="279" r:id="rId16"/>
    <p:sldId id="278" r:id="rId17"/>
    <p:sldId id="275" r:id="rId18"/>
    <p:sldId id="280" r:id="rId19"/>
    <p:sldId id="28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8701" autoAdjust="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3AF70-3220-4BCA-897C-86E221F15310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E0A0E-004A-4DD5-B848-22B8C45AD8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88667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738677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4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989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77111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352330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02534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883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50052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986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hr-H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86487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hr-H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43712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11.10.2020.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6574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-sfera.hr/dodatni-digitalni-sadrzaji/c7b6f291-b13b-43c7-a309-ce394b0dbfa4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bookwidgets.com/play/t:zVWiLtVJqCa+XE6YnInm2HsX3Qmfav/JZHT8UDFntCJURUpUS0o=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youtu.be/kR2fjwr-Tz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kR2fjwr-Tz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2012" y="2377165"/>
            <a:ext cx="9144000" cy="1062598"/>
          </a:xfrm>
        </p:spPr>
        <p:txBody>
          <a:bodyPr/>
          <a:lstStyle/>
          <a:p>
            <a:r>
              <a:rPr lang="hr-HR" b="1" dirty="0" err="1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UNIT</a:t>
            </a:r>
            <a:r>
              <a:rPr lang="hr-HR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1: Who am I?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6153" y="3696167"/>
            <a:ext cx="9144000" cy="1655762"/>
          </a:xfrm>
        </p:spPr>
        <p:txBody>
          <a:bodyPr>
            <a:normAutofit/>
          </a:bodyPr>
          <a:lstStyle/>
          <a:p>
            <a:r>
              <a:rPr lang="hr-HR" sz="6000" dirty="0" err="1" smtClean="0"/>
              <a:t>Gaming</a:t>
            </a:r>
            <a:endParaRPr lang="hr-HR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86264" y="1035597"/>
            <a:ext cx="3363427" cy="448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66329" y="282388"/>
            <a:ext cx="546612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Read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text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again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circle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correct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answer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i="1" dirty="0">
                <a:latin typeface="Helvetica" panose="020B0604020202020204" pitchFamily="34" charset="0"/>
                <a:cs typeface="Helvetica" panose="020B0604020202020204" pitchFamily="34" charset="0"/>
              </a:rPr>
              <a:t>a, b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or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i="1" dirty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r>
              <a:rPr lang="hr-HR" sz="2800" i="1" dirty="0">
                <a:latin typeface="Helvetica" panose="020B0604020202020204" pitchFamily="34" charset="0"/>
                <a:cs typeface="Helvetica" panose="020B0604020202020204" pitchFamily="34" charset="0"/>
              </a:rPr>
              <a:t>Ponovno pročitaj tekst i zaokruži točan odgovor (a, b ili c).</a:t>
            </a:r>
          </a:p>
          <a:p>
            <a:endParaRPr lang="hr-H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716883" cy="68580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936376" y="914400"/>
            <a:ext cx="430306" cy="4303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Oval 4"/>
          <p:cNvSpPr/>
          <p:nvPr/>
        </p:nvSpPr>
        <p:spPr>
          <a:xfrm>
            <a:off x="730623" y="1707776"/>
            <a:ext cx="430306" cy="3541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Oval 5"/>
          <p:cNvSpPr/>
          <p:nvPr/>
        </p:nvSpPr>
        <p:spPr>
          <a:xfrm>
            <a:off x="2971800" y="2823881"/>
            <a:ext cx="381000" cy="40789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Oval 6"/>
          <p:cNvSpPr/>
          <p:nvPr/>
        </p:nvSpPr>
        <p:spPr>
          <a:xfrm>
            <a:off x="730623" y="4666128"/>
            <a:ext cx="409193" cy="38099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Oval 7"/>
          <p:cNvSpPr/>
          <p:nvPr/>
        </p:nvSpPr>
        <p:spPr>
          <a:xfrm>
            <a:off x="730623" y="6494929"/>
            <a:ext cx="401527" cy="3630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63005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09011" y="336176"/>
            <a:ext cx="5082989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Which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of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these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games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is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best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for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</a:p>
          <a:p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Open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your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workbook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on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page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14. Take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test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find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out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  <a:b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hr-HR" sz="26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Koja je od ovih igrica najbolja za tebe?</a:t>
            </a:r>
          </a:p>
          <a:p>
            <a:r>
              <a:rPr lang="hr-HR" sz="26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Otvori radnu bilježnicu na </a:t>
            </a:r>
            <a:r>
              <a:rPr lang="hr-HR" sz="2600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str.14</a:t>
            </a:r>
            <a:r>
              <a:rPr lang="hr-HR" sz="26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 Riješi test i, ovisno o odabranim odgovorima, provjeri rezultat.</a:t>
            </a:r>
            <a:endParaRPr lang="hr-HR" sz="2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hr-HR" sz="2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6" y="645459"/>
            <a:ext cx="7087305" cy="545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20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04847" y="551329"/>
            <a:ext cx="508298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Do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think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it’s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true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</a:p>
          <a:p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Do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like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game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test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matches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with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</a:p>
          <a:p>
            <a:endParaRPr lang="hr-HR" sz="2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hr-HR" sz="26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Slažeš li se s rezultatom? Sviđa</a:t>
            </a:r>
          </a:p>
          <a:p>
            <a:r>
              <a:rPr lang="hr-HR" sz="26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li ti se tvoj rezultat (igra)?</a:t>
            </a:r>
            <a:endParaRPr lang="hr-HR" sz="26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hr-HR" sz="2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6" y="434443"/>
            <a:ext cx="7383141" cy="568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4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8907" y="282388"/>
            <a:ext cx="106904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Think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of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computer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game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like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or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make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up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new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computer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game.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Finish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sentences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Prisjeti se računalne igrice koju voliš ili osmisli novu računalnu igru. Potom dopuni rečenice u vezi odabrane računalne igre.</a:t>
            </a:r>
            <a:endParaRPr lang="hr-HR" sz="28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32400">
            <a:off x="8450339" y="3237631"/>
            <a:ext cx="3319832" cy="24292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30" y="2685745"/>
            <a:ext cx="7395052" cy="322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68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013" y="4061012"/>
            <a:ext cx="106904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Create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 logo for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game. Use some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paper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colour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pencils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or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if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want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create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it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using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computer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program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such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as </a:t>
            </a:r>
            <a:r>
              <a:rPr lang="hr-HR" sz="2800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Paint</a:t>
            </a:r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or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Canvas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Osmisli logotip za igricu. Možeš koristiti papir i bojice ili, ako želiš, izraditi logo koristeći računalne programe (</a:t>
            </a:r>
            <a:r>
              <a:rPr lang="hr-HR" sz="2800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Paint</a:t>
            </a:r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hr-HR" sz="2800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Canvas</a:t>
            </a:r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).</a:t>
            </a:r>
            <a:endParaRPr lang="hr-HR" sz="28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013" y="295835"/>
            <a:ext cx="8350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What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is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 logo? </a:t>
            </a:r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Što je logo?</a:t>
            </a:r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702" y="1238762"/>
            <a:ext cx="8264144" cy="263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353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36023" y="282388"/>
            <a:ext cx="55132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workbook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on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page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14.</a:t>
            </a:r>
          </a:p>
          <a:p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Otvori radnu bilježnicu na str. 14.</a:t>
            </a:r>
            <a:r>
              <a:rPr lang="hr-HR" sz="2800" dirty="0" smtClean="0"/>
              <a:t/>
            </a:r>
            <a:br>
              <a:rPr lang="hr-HR" sz="2800" dirty="0" smtClean="0"/>
            </a:br>
            <a:r>
              <a:rPr lang="hr-HR" sz="2800" dirty="0" smtClean="0"/>
              <a:t/>
            </a:r>
            <a:br>
              <a:rPr lang="hr-HR" sz="2800" dirty="0" smtClean="0"/>
            </a:br>
            <a:endParaRPr lang="hr-HR" sz="28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27494" cy="68416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49" y="686329"/>
            <a:ext cx="10326148" cy="28238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27494" y="3510211"/>
            <a:ext cx="736450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Complete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following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tasks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</a:p>
          <a:p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Riješi sljedeće zadatke:</a:t>
            </a:r>
            <a:endParaRPr lang="hr-HR" sz="28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2 –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Circle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game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which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looks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best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to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Discuss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your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choice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hr-HR" sz="2800" i="1" dirty="0">
                <a:latin typeface="Helvetica" panose="020B0604020202020204" pitchFamily="34" charset="0"/>
                <a:cs typeface="Helvetica" panose="020B0604020202020204" pitchFamily="34" charset="0"/>
              </a:rPr>
              <a:t>Zaokruži igru koja ti se najviše sviđa. Usmeno </a:t>
            </a:r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prokomentiraj zašto </a:t>
            </a:r>
            <a:r>
              <a:rPr lang="hr-HR" sz="2800" i="1" dirty="0">
                <a:latin typeface="Helvetica" panose="020B0604020202020204" pitchFamily="34" charset="0"/>
                <a:cs typeface="Helvetica" panose="020B0604020202020204" pitchFamily="34" charset="0"/>
              </a:rPr>
              <a:t>si odabrao/la baš tu igru.</a:t>
            </a:r>
          </a:p>
          <a:p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236686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7847" y="174812"/>
            <a:ext cx="937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3 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Find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someone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who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likes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computer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games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Write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down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their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answers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Pronađi osobu koja voli računalne igre. Postavi joj pitanja iz zadatka i zapiši njezine odgovore.</a:t>
            </a:r>
            <a:endParaRPr lang="hr-HR" sz="28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847" y="2256584"/>
            <a:ext cx="10275723" cy="316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65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93303" y="323544"/>
            <a:ext cx="5927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/>
              <a:t>FOR </a:t>
            </a:r>
            <a:r>
              <a:rPr lang="hr-HR" sz="2800" b="1" dirty="0" err="1" smtClean="0"/>
              <a:t>CURIOUS</a:t>
            </a:r>
            <a:r>
              <a:rPr lang="hr-HR" sz="2800" b="1" dirty="0" smtClean="0"/>
              <a:t> </a:t>
            </a:r>
            <a:r>
              <a:rPr lang="hr-HR" sz="2800" b="1" dirty="0" err="1" smtClean="0"/>
              <a:t>KIDS</a:t>
            </a:r>
            <a:endParaRPr lang="hr-HR" sz="28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893303" y="1183748"/>
            <a:ext cx="62005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Fill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in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blanks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with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words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from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box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pictures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can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help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</a:p>
          <a:p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Nadopuni rečenice riječima iz pravokutnika. Slike uz tekst ti mogu pomoći u odabiru točnog odgovora.</a:t>
            </a:r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975390" cy="6769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36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02621" y="401775"/>
            <a:ext cx="5927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/>
              <a:t>FOR </a:t>
            </a:r>
            <a:r>
              <a:rPr lang="hr-HR" sz="2800" b="1" dirty="0" err="1" smtClean="0"/>
              <a:t>CURIOUS</a:t>
            </a:r>
            <a:r>
              <a:rPr lang="hr-HR" sz="2800" b="1" dirty="0" smtClean="0"/>
              <a:t> </a:t>
            </a:r>
            <a:r>
              <a:rPr lang="hr-HR" sz="2800" b="1" dirty="0" err="1" smtClean="0"/>
              <a:t>KIDS</a:t>
            </a:r>
            <a:endParaRPr lang="hr-HR" sz="28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340" y="0"/>
            <a:ext cx="5287241" cy="68710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7508" y="1551709"/>
            <a:ext cx="19534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characters</a:t>
            </a:r>
            <a:endParaRPr lang="hr-HR" sz="2600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70999" y="3103418"/>
            <a:ext cx="19534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play</a:t>
            </a:r>
            <a:endParaRPr lang="hr-HR" sz="2600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6507" y="3866295"/>
            <a:ext cx="178237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pause</a:t>
            </a:r>
            <a:endParaRPr lang="hr-HR" sz="2600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45298" y="4245243"/>
            <a:ext cx="19534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levels</a:t>
            </a:r>
            <a:endParaRPr lang="hr-HR" sz="2600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68552" y="5418004"/>
            <a:ext cx="19534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points</a:t>
            </a:r>
            <a:endParaRPr lang="hr-HR" sz="2600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04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9282" y="363071"/>
            <a:ext cx="9466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Let’s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practise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4435" y="1344706"/>
            <a:ext cx="111476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Click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on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following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link.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Read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texts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answer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questions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Klikni na sljedeću poveznicu. Pročitaj tekstove i odgovori na pitanja</a:t>
            </a:r>
            <a:r>
              <a:rPr lang="hr-HR" sz="32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endParaRPr lang="hr-HR" dirty="0"/>
          </a:p>
          <a:p>
            <a:r>
              <a:rPr lang="hr-HR" sz="2400" dirty="0" err="1">
                <a:hlinkClick r:id="rId2"/>
              </a:rPr>
              <a:t>https</a:t>
            </a:r>
            <a:r>
              <a:rPr lang="hr-HR" sz="2400" dirty="0">
                <a:hlinkClick r:id="rId2"/>
              </a:rPr>
              <a:t>://</a:t>
            </a:r>
            <a:r>
              <a:rPr lang="hr-HR" sz="2400" dirty="0" err="1">
                <a:hlinkClick r:id="rId2"/>
              </a:rPr>
              <a:t>www.e-sfera.hr</a:t>
            </a:r>
            <a:r>
              <a:rPr lang="hr-HR" sz="2400" dirty="0">
                <a:hlinkClick r:id="rId2"/>
              </a:rPr>
              <a:t>/dodatni-digitalni-</a:t>
            </a:r>
            <a:r>
              <a:rPr lang="hr-HR" sz="2400" dirty="0" err="1">
                <a:hlinkClick r:id="rId2"/>
              </a:rPr>
              <a:t>sadrzaji</a:t>
            </a:r>
            <a:r>
              <a:rPr lang="hr-HR" sz="2400" dirty="0">
                <a:hlinkClick r:id="rId2"/>
              </a:rPr>
              <a:t>/</a:t>
            </a:r>
            <a:r>
              <a:rPr lang="hr-HR" sz="2400" dirty="0" err="1">
                <a:hlinkClick r:id="rId2"/>
              </a:rPr>
              <a:t>c7b6f291-b13b-43c7-a309-ce394b0dbfa4</a:t>
            </a:r>
            <a:r>
              <a:rPr lang="hr-HR" sz="2400" dirty="0" smtClean="0">
                <a:hlinkClick r:id="rId2"/>
              </a:rPr>
              <a:t>/</a:t>
            </a:r>
            <a:r>
              <a:rPr lang="hr-HR" sz="2400" dirty="0" smtClean="0"/>
              <a:t>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91052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0" y="259007"/>
            <a:ext cx="117852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Do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remember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text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about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Browns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? Do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following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task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Sjećaš li se teksta o obitelji Brown? Riješi </a:t>
            </a:r>
            <a:r>
              <a:rPr lang="hr-HR" sz="2800" i="1" dirty="0">
                <a:latin typeface="Helvetica" panose="020B0604020202020204" pitchFamily="34" charset="0"/>
                <a:cs typeface="Helvetica" panose="020B0604020202020204" pitchFamily="34" charset="0"/>
              </a:rPr>
              <a:t>sljedeći zadatak:</a:t>
            </a:r>
            <a:br>
              <a:rPr lang="hr-HR" sz="2800" i="1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hr-HR" sz="2800" i="1" dirty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800" i="1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hr-HR" sz="2800" i="1" dirty="0">
                <a:latin typeface="Helvetica" panose="020B0604020202020204" pitchFamily="34" charset="0"/>
                <a:cs typeface="Helvetica" panose="020B0604020202020204" pitchFamily="34" charset="0"/>
                <a:hlinkClick r:id="rId2"/>
              </a:rPr>
              <a:t>https://www.bookwidgets.com/play/t:zVWiLtVJqCa+XE6YnInm2HsX3Qmfav/JZHT8UDFntCJURUpUS0o=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  <a:hlinkClick r:id="rId2"/>
              </a:rPr>
              <a:t> </a:t>
            </a:r>
            <a:endParaRPr lang="hr-HR" sz="28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56022">
            <a:off x="6736417" y="3063271"/>
            <a:ext cx="428625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41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48350" y="219818"/>
            <a:ext cx="5766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Open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book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on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page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15.</a:t>
            </a:r>
          </a:p>
          <a:p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Otvori udžbenik na str. 15.</a:t>
            </a:r>
            <a:endParaRPr lang="hr-HR" sz="28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5980671" y="1386032"/>
            <a:ext cx="5766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Answer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following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questions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b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Odgovori na sljedeća pitanja. </a:t>
            </a:r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ekstniOkvir 1"/>
          <p:cNvSpPr txBox="1"/>
          <p:nvPr/>
        </p:nvSpPr>
        <p:spPr>
          <a:xfrm>
            <a:off x="5848350" y="2696452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Do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play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computer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games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</a:p>
        </p:txBody>
      </p:sp>
      <p:sp>
        <p:nvSpPr>
          <p:cNvPr id="5" name="Pravokutnik 4"/>
          <p:cNvSpPr/>
          <p:nvPr/>
        </p:nvSpPr>
        <p:spPr>
          <a:xfrm>
            <a:off x="5848350" y="3751645"/>
            <a:ext cx="67437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Does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anyone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in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your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family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play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computer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games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Pravokutnik 5"/>
          <p:cNvSpPr/>
          <p:nvPr/>
        </p:nvSpPr>
        <p:spPr>
          <a:xfrm>
            <a:off x="5848350" y="4695379"/>
            <a:ext cx="63683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Do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know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what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‘’RPG’’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means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Pravokutnik 6"/>
          <p:cNvSpPr/>
          <p:nvPr/>
        </p:nvSpPr>
        <p:spPr>
          <a:xfrm>
            <a:off x="5848350" y="3219672"/>
            <a:ext cx="64960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What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kind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of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games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do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like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best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5238751" cy="684512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278591" y="1386033"/>
            <a:ext cx="7920318" cy="3670876"/>
          </a:xfrm>
          <a:prstGeom prst="rect">
            <a:avLst/>
          </a:prstGeom>
          <a:solidFill>
            <a:schemeClr val="lt1"/>
          </a:solidFill>
          <a:ln w="57150">
            <a:solidFill>
              <a:srgbClr val="FF99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hr-HR" sz="28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RPG</a:t>
            </a:r>
            <a:r>
              <a:rPr lang="hr-HR" sz="2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= Role-</a:t>
            </a:r>
            <a:r>
              <a:rPr lang="hr-HR" sz="28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playing</a:t>
            </a:r>
            <a:r>
              <a:rPr lang="hr-HR" sz="2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games</a:t>
            </a:r>
            <a:r>
              <a:rPr lang="hr-HR" sz="2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(Igre uloga</a:t>
            </a:r>
            <a:r>
              <a:rPr lang="hr-HR" sz="28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  <a:p>
            <a:endParaRPr lang="hr-HR" sz="28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 game, </a:t>
            </a:r>
            <a:r>
              <a:rPr lang="hr-HR" sz="2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often</a:t>
            </a:r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</a:t>
            </a:r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online </a:t>
            </a:r>
            <a:r>
              <a:rPr lang="hr-HR" sz="2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or</a:t>
            </a:r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computer</a:t>
            </a:r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game, </a:t>
            </a:r>
            <a:r>
              <a:rPr lang="hr-HR" sz="2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</a:t>
            </a:r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which</a:t>
            </a:r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players</a:t>
            </a:r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pretend</a:t>
            </a:r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to </a:t>
            </a:r>
            <a:r>
              <a:rPr lang="hr-HR" sz="2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</a:t>
            </a:r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imaginary</a:t>
            </a:r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characters</a:t>
            </a:r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who</a:t>
            </a:r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take </a:t>
            </a:r>
            <a:r>
              <a:rPr lang="hr-HR" sz="2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part</a:t>
            </a:r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</a:t>
            </a:r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adventures</a:t>
            </a:r>
            <a: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br>
              <a:rPr lang="hr-HR" sz="24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hr-HR" sz="2400" i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Igre, najčešće online ili računalne igre, u kojima se igrači pretvaraju da su izmišljeni likovi koji sudjeluju u avanturama.</a:t>
            </a:r>
          </a:p>
        </p:txBody>
      </p:sp>
      <p:sp>
        <p:nvSpPr>
          <p:cNvPr id="10" name="Pravokutnik 5"/>
          <p:cNvSpPr/>
          <p:nvPr/>
        </p:nvSpPr>
        <p:spPr>
          <a:xfrm>
            <a:off x="2425529" y="506499"/>
            <a:ext cx="63683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Do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know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what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‘’RPG’’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means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432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3" grpId="0"/>
      <p:bldP spid="3" grpId="1"/>
      <p:bldP spid="2" grpId="0"/>
      <p:bldP spid="2" grpId="1"/>
      <p:bldP spid="5" grpId="0"/>
      <p:bldP spid="5" grpId="1"/>
      <p:bldP spid="6" grpId="0"/>
      <p:bldP spid="6" grpId="1"/>
      <p:bldP spid="7" grpId="0"/>
      <p:bldP spid="7" grpId="1"/>
      <p:bldP spid="11" grpId="1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14500" y="336177"/>
            <a:ext cx="7956176" cy="11284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Write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correct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word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under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correct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picture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  <a:b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hr-HR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Prepiši odgovarajuću riječ ispod sličice.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162" y="1815354"/>
            <a:ext cx="11750894" cy="39130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8685" y="4979894"/>
            <a:ext cx="14791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hr-HR" sz="2800" b="1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b="1" dirty="0" err="1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jewel</a:t>
            </a:r>
            <a:endParaRPr lang="hr-HR" sz="2800" b="1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3411" y="4979894"/>
            <a:ext cx="14791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hr-HR" sz="2800" b="1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b="1" dirty="0" err="1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witch</a:t>
            </a:r>
            <a:endParaRPr lang="hr-HR" sz="2800" b="1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83609" y="4979894"/>
            <a:ext cx="14791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hr-HR" sz="2800" b="1" dirty="0" err="1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r>
              <a:rPr lang="hr-HR" sz="2800" b="1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b="1" dirty="0" err="1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elf</a:t>
            </a:r>
            <a:endParaRPr lang="hr-HR" sz="2800" b="1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68335" y="4979894"/>
            <a:ext cx="14791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hr-HR" sz="2800" b="1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b="1" dirty="0" err="1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dwarf</a:t>
            </a:r>
            <a:endParaRPr lang="hr-HR" sz="2800" b="1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33055" y="4979894"/>
            <a:ext cx="171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hr-HR" sz="2800" b="1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dragon</a:t>
            </a:r>
            <a:endParaRPr lang="hr-HR" sz="2800" b="1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20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73760" y="132969"/>
            <a:ext cx="11475339" cy="5528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28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 </a:t>
            </a:r>
            <a:r>
              <a:rPr lang="hr-HR" sz="28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8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know</a:t>
            </a:r>
            <a:r>
              <a:rPr lang="hr-HR" sz="28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what</a:t>
            </a:r>
            <a:r>
              <a:rPr lang="hr-HR" sz="28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these</a:t>
            </a:r>
            <a:r>
              <a:rPr lang="hr-HR" sz="28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words</a:t>
            </a:r>
            <a:r>
              <a:rPr lang="hr-HR" sz="28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mean</a:t>
            </a:r>
            <a:r>
              <a:rPr lang="hr-HR" sz="28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</a:p>
          <a:p>
            <a:pPr marL="0" indent="0">
              <a:buNone/>
            </a:pPr>
            <a:r>
              <a:rPr lang="hr-HR" sz="28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Znaš li što ove riječi znače?</a:t>
            </a:r>
            <a:endParaRPr lang="hr-HR" sz="28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4688" y="1814138"/>
            <a:ext cx="1105348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an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elf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-									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magical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-</a:t>
            </a:r>
          </a:p>
          <a:p>
            <a:pPr>
              <a:lnSpc>
                <a:spcPct val="150000"/>
              </a:lnSpc>
            </a:pP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dwarf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- 								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fantastic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-</a:t>
            </a:r>
          </a:p>
          <a:p>
            <a:pPr>
              <a:lnSpc>
                <a:spcPct val="150000"/>
              </a:lnSpc>
            </a:pP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witch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-									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fashion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-</a:t>
            </a:r>
          </a:p>
          <a:p>
            <a:pPr>
              <a:lnSpc>
                <a:spcPct val="150000"/>
              </a:lnSpc>
            </a:pP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dragon - 								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creative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-</a:t>
            </a:r>
          </a:p>
          <a:p>
            <a:pPr>
              <a:lnSpc>
                <a:spcPct val="150000"/>
              </a:lnSpc>
            </a:pP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jewel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									</a:t>
            </a:r>
            <a:r>
              <a:rPr lang="hr-HR" sz="2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simple</a:t>
            </a: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-</a:t>
            </a:r>
          </a:p>
          <a:p>
            <a:r>
              <a:rPr lang="hr-HR" sz="2800" dirty="0" smtClean="0"/>
              <a:t> </a:t>
            </a:r>
          </a:p>
          <a:p>
            <a:endParaRPr lang="hr-HR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963270" y="1947416"/>
            <a:ext cx="1734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vilenjak</a:t>
            </a:r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89627" y="2547692"/>
            <a:ext cx="1734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patuljak</a:t>
            </a:r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89627" y="3225024"/>
            <a:ext cx="1734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vještica</a:t>
            </a:r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71164" y="3851568"/>
            <a:ext cx="1734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zmaj</a:t>
            </a:r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89627" y="4478112"/>
            <a:ext cx="1734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dijamant</a:t>
            </a:r>
            <a:endParaRPr lang="hr-H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60134" y="1962463"/>
            <a:ext cx="4378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magičan, čaroban</a:t>
            </a:r>
            <a:endParaRPr lang="hr-HR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260134" y="2605409"/>
            <a:ext cx="4378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fantastičan</a:t>
            </a:r>
            <a:endParaRPr lang="hr-HR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7260134" y="3248355"/>
            <a:ext cx="4378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moda</a:t>
            </a:r>
            <a:endParaRPr lang="hr-HR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7260134" y="3891301"/>
            <a:ext cx="4378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kreativan</a:t>
            </a:r>
            <a:endParaRPr lang="hr-HR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7108957" y="4478112"/>
            <a:ext cx="4378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jednostavan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259699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  <p:bldP spid="5" grpId="0"/>
      <p:bldP spid="6" grpId="0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/>
          <p:cNvSpPr txBox="1">
            <a:spLocks/>
          </p:cNvSpPr>
          <p:nvPr/>
        </p:nvSpPr>
        <p:spPr>
          <a:xfrm>
            <a:off x="2495548" y="4584359"/>
            <a:ext cx="7729728" cy="7288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Do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know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any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of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these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games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dirty="0"/>
          </a:p>
        </p:txBody>
      </p:sp>
      <p:sp>
        <p:nvSpPr>
          <p:cNvPr id="6" name="Rezervirano mjesto sadržaja 2"/>
          <p:cNvSpPr txBox="1">
            <a:spLocks/>
          </p:cNvSpPr>
          <p:nvPr/>
        </p:nvSpPr>
        <p:spPr>
          <a:xfrm>
            <a:off x="2495549" y="2538413"/>
            <a:ext cx="6048375" cy="39437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What</a:t>
            </a:r>
            <a:r>
              <a:rPr lang="hr-HR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do </a:t>
            </a:r>
            <a:r>
              <a:rPr lang="hr-HR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think</a:t>
            </a:r>
            <a:r>
              <a:rPr lang="hr-HR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 </a:t>
            </a:r>
            <a:r>
              <a:rPr lang="hr-HR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character</a:t>
            </a:r>
            <a:r>
              <a:rPr lang="hr-HR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has</a:t>
            </a:r>
            <a:r>
              <a:rPr lang="hr-HR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to do </a:t>
            </a:r>
            <a:r>
              <a:rPr lang="hr-HR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in</a:t>
            </a: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hr-HR" dirty="0"/>
          </a:p>
        </p:txBody>
      </p:sp>
      <p:sp>
        <p:nvSpPr>
          <p:cNvPr id="7" name="Rezervirano mjesto sadržaja 2"/>
          <p:cNvSpPr txBox="1">
            <a:spLocks/>
          </p:cNvSpPr>
          <p:nvPr/>
        </p:nvSpPr>
        <p:spPr>
          <a:xfrm>
            <a:off x="8429623" y="3539634"/>
            <a:ext cx="6048375" cy="58578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0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10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10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Fashionistas</a:t>
            </a:r>
            <a:r>
              <a:rPr lang="hr-HR" sz="10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game?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hr-HR" dirty="0"/>
          </a:p>
        </p:txBody>
      </p:sp>
      <p:sp>
        <p:nvSpPr>
          <p:cNvPr id="8" name="Rezervirano mjesto sadržaja 2"/>
          <p:cNvSpPr txBox="1">
            <a:spLocks/>
          </p:cNvSpPr>
          <p:nvPr/>
        </p:nvSpPr>
        <p:spPr>
          <a:xfrm>
            <a:off x="8429622" y="3068146"/>
            <a:ext cx="6048375" cy="58578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0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10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10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Castle</a:t>
            </a:r>
            <a:r>
              <a:rPr lang="hr-HR" sz="10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game?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hr-HR" dirty="0"/>
          </a:p>
        </p:txBody>
      </p:sp>
      <p:sp>
        <p:nvSpPr>
          <p:cNvPr id="9" name="Rezervirano mjesto sadržaja 2"/>
          <p:cNvSpPr txBox="1">
            <a:spLocks/>
          </p:cNvSpPr>
          <p:nvPr/>
        </p:nvSpPr>
        <p:spPr>
          <a:xfrm>
            <a:off x="8429623" y="2614612"/>
            <a:ext cx="6048375" cy="58578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0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Storytelling</a:t>
            </a:r>
            <a:r>
              <a:rPr lang="hr-HR" sz="10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game?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hr-HR" dirty="0"/>
          </a:p>
        </p:txBody>
      </p:sp>
      <p:sp>
        <p:nvSpPr>
          <p:cNvPr id="10" name="Rezervirano mjesto sadržaja 2"/>
          <p:cNvSpPr txBox="1">
            <a:spLocks/>
          </p:cNvSpPr>
          <p:nvPr/>
        </p:nvSpPr>
        <p:spPr>
          <a:xfrm>
            <a:off x="8429622" y="4022384"/>
            <a:ext cx="6048375" cy="58578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0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Space</a:t>
            </a:r>
            <a:r>
              <a:rPr lang="hr-HR" sz="10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10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Invaders</a:t>
            </a:r>
            <a:r>
              <a:rPr lang="hr-HR" sz="10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game?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hr-HR" dirty="0"/>
          </a:p>
        </p:txBody>
      </p:sp>
      <p:sp>
        <p:nvSpPr>
          <p:cNvPr id="2" name="Pravokutnik 1"/>
          <p:cNvSpPr/>
          <p:nvPr/>
        </p:nvSpPr>
        <p:spPr>
          <a:xfrm>
            <a:off x="2495548" y="5273374"/>
            <a:ext cx="92845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Only</a:t>
            </a:r>
            <a:r>
              <a:rPr lang="hr-HR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Space</a:t>
            </a:r>
            <a:r>
              <a:rPr lang="hr-HR" sz="2400" i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Invaders</a:t>
            </a:r>
            <a:r>
              <a:rPr lang="hr-HR" sz="2400" i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is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an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existing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game,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rest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of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them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are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invented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If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want</a:t>
            </a:r>
            <a:r>
              <a:rPr lang="hr-HR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to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know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more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about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Space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Invaders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game, </a:t>
            </a:r>
            <a:r>
              <a:rPr lang="hr-HR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can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watch</a:t>
            </a:r>
            <a:r>
              <a:rPr lang="hr-HR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 video 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on 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this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link: 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  <a:hlinkClick r:id="rId2"/>
              </a:rPr>
              <a:t>https://youtu.be/kR2fjwr-TzA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4" y="-14092"/>
            <a:ext cx="8856668" cy="685712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982695" y="1836094"/>
            <a:ext cx="7122459" cy="50069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14" name="Rezervirano mjesto sadržaja 2"/>
          <p:cNvSpPr txBox="1">
            <a:spLocks/>
          </p:cNvSpPr>
          <p:nvPr/>
        </p:nvSpPr>
        <p:spPr>
          <a:xfrm>
            <a:off x="5060060" y="2090833"/>
            <a:ext cx="7534275" cy="7665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4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Look</a:t>
            </a:r>
            <a:r>
              <a:rPr lang="hr-HR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at </a:t>
            </a:r>
            <a:r>
              <a:rPr lang="hr-HR" sz="24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task</a:t>
            </a:r>
            <a:r>
              <a:rPr lang="hr-HR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3. </a:t>
            </a:r>
            <a:r>
              <a:rPr lang="hr-HR" sz="24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subheads</a:t>
            </a:r>
            <a:r>
              <a:rPr lang="hr-HR" sz="240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are </a:t>
            </a:r>
            <a:r>
              <a:rPr lang="hr-HR" sz="24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names</a:t>
            </a:r>
            <a:r>
              <a:rPr lang="hr-HR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of</a:t>
            </a:r>
            <a:r>
              <a:rPr lang="hr-HR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different</a:t>
            </a:r>
            <a:r>
              <a:rPr lang="hr-HR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computer</a:t>
            </a:r>
            <a:r>
              <a:rPr lang="hr-HR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games</a:t>
            </a:r>
            <a:r>
              <a:rPr lang="hr-HR" sz="2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400" i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Pogledaj 3. zadatak. Podnaslovi su nazivi različitih računalnih igrica.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8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hr-HR" dirty="0"/>
          </a:p>
        </p:txBody>
      </p:sp>
      <p:sp>
        <p:nvSpPr>
          <p:cNvPr id="15" name="Rezervirano mjesto sadržaja 2"/>
          <p:cNvSpPr txBox="1">
            <a:spLocks/>
          </p:cNvSpPr>
          <p:nvPr/>
        </p:nvSpPr>
        <p:spPr>
          <a:xfrm>
            <a:off x="4982694" y="4448382"/>
            <a:ext cx="6702800" cy="18577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Which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of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these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do </a:t>
            </a: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think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would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Penelope,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Anne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Joseph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Noah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like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600" i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Koja od ovih igrica bi se svidjela članovima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600" i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obitelji Brown (Penelope, </a:t>
            </a:r>
            <a:r>
              <a:rPr lang="hr-HR" sz="2600" i="1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Anne</a:t>
            </a:r>
            <a:r>
              <a:rPr lang="hr-HR" sz="2600" i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hr-HR" sz="2600" i="1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Joseph</a:t>
            </a:r>
            <a:r>
              <a:rPr lang="hr-HR" sz="2600" i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hr-HR" sz="2600" i="1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Noah</a:t>
            </a:r>
            <a:r>
              <a:rPr lang="hr-HR" sz="2600" i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dirty="0"/>
          </a:p>
        </p:txBody>
      </p:sp>
      <p:sp>
        <p:nvSpPr>
          <p:cNvPr id="3" name="Rectangle 2"/>
          <p:cNvSpPr/>
          <p:nvPr/>
        </p:nvSpPr>
        <p:spPr>
          <a:xfrm>
            <a:off x="255494" y="1183341"/>
            <a:ext cx="1183341" cy="2823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Rectangle 15"/>
          <p:cNvSpPr/>
          <p:nvPr/>
        </p:nvSpPr>
        <p:spPr>
          <a:xfrm>
            <a:off x="255494" y="3059205"/>
            <a:ext cx="1183341" cy="2823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Rectangle 16"/>
          <p:cNvSpPr/>
          <p:nvPr/>
        </p:nvSpPr>
        <p:spPr>
          <a:xfrm>
            <a:off x="255494" y="4827494"/>
            <a:ext cx="1478714" cy="38996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Rectangle 17"/>
          <p:cNvSpPr/>
          <p:nvPr/>
        </p:nvSpPr>
        <p:spPr>
          <a:xfrm>
            <a:off x="4706470" y="0"/>
            <a:ext cx="1371601" cy="32036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63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" grpId="0" animBg="1"/>
      <p:bldP spid="16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/>
          <p:cNvSpPr txBox="1">
            <a:spLocks/>
          </p:cNvSpPr>
          <p:nvPr/>
        </p:nvSpPr>
        <p:spPr>
          <a:xfrm>
            <a:off x="908795" y="2606837"/>
            <a:ext cx="7729728" cy="72885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40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40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hr-HR" sz="40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 </a:t>
            </a:r>
            <a:r>
              <a:rPr lang="hr-HR" sz="40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40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40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know</a:t>
            </a:r>
            <a:r>
              <a:rPr lang="hr-HR" sz="40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40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any</a:t>
            </a:r>
            <a:r>
              <a:rPr lang="hr-HR" sz="40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40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of</a:t>
            </a:r>
            <a:r>
              <a:rPr lang="hr-HR" sz="40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40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these</a:t>
            </a:r>
            <a:r>
              <a:rPr lang="hr-HR" sz="40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40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games</a:t>
            </a:r>
            <a:r>
              <a:rPr lang="hr-HR" sz="40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dirty="0"/>
          </a:p>
        </p:txBody>
      </p:sp>
      <p:sp>
        <p:nvSpPr>
          <p:cNvPr id="6" name="Rezervirano mjesto sadržaja 2"/>
          <p:cNvSpPr txBox="1">
            <a:spLocks/>
          </p:cNvSpPr>
          <p:nvPr/>
        </p:nvSpPr>
        <p:spPr>
          <a:xfrm>
            <a:off x="559172" y="411159"/>
            <a:ext cx="6608110" cy="39437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What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do </a:t>
            </a: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think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 </a:t>
            </a: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character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has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to do </a:t>
            </a:r>
            <a:r>
              <a:rPr lang="hr-HR" sz="2600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</a:t>
            </a:r>
            <a: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  <a:br>
              <a:rPr lang="hr-HR" sz="26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hr-HR" sz="2600" dirty="0">
              <a:solidFill>
                <a:schemeClr val="tx1"/>
              </a:solidFill>
            </a:endParaRPr>
          </a:p>
        </p:txBody>
      </p:sp>
      <p:sp>
        <p:nvSpPr>
          <p:cNvPr id="7" name="Rezervirano mjesto sadržaja 2"/>
          <p:cNvSpPr txBox="1">
            <a:spLocks/>
          </p:cNvSpPr>
          <p:nvPr/>
        </p:nvSpPr>
        <p:spPr>
          <a:xfrm>
            <a:off x="6977340" y="1573826"/>
            <a:ext cx="6048375" cy="58578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0400" b="1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1040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10400" b="1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Fashionistas</a:t>
            </a:r>
            <a:r>
              <a:rPr lang="hr-HR" sz="1040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10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game?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hr-HR" dirty="0"/>
          </a:p>
        </p:txBody>
      </p:sp>
      <p:sp>
        <p:nvSpPr>
          <p:cNvPr id="8" name="Rezervirano mjesto sadržaja 2"/>
          <p:cNvSpPr txBox="1">
            <a:spLocks/>
          </p:cNvSpPr>
          <p:nvPr/>
        </p:nvSpPr>
        <p:spPr>
          <a:xfrm>
            <a:off x="6977341" y="1039557"/>
            <a:ext cx="6048375" cy="58578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0400" b="1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1040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10400" b="1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Castle</a:t>
            </a:r>
            <a:r>
              <a:rPr lang="hr-HR" sz="1040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10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game?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hr-HR" dirty="0"/>
          </a:p>
        </p:txBody>
      </p:sp>
      <p:sp>
        <p:nvSpPr>
          <p:cNvPr id="9" name="Rezervirano mjesto sadržaja 2"/>
          <p:cNvSpPr txBox="1">
            <a:spLocks/>
          </p:cNvSpPr>
          <p:nvPr/>
        </p:nvSpPr>
        <p:spPr>
          <a:xfrm>
            <a:off x="6977342" y="505288"/>
            <a:ext cx="6048375" cy="58578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0400" b="1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Storytelling</a:t>
            </a:r>
            <a:r>
              <a:rPr lang="hr-HR" sz="10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10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game?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hr-HR" dirty="0"/>
          </a:p>
        </p:txBody>
      </p:sp>
      <p:sp>
        <p:nvSpPr>
          <p:cNvPr id="10" name="Rezervirano mjesto sadržaja 2"/>
          <p:cNvSpPr txBox="1">
            <a:spLocks/>
          </p:cNvSpPr>
          <p:nvPr/>
        </p:nvSpPr>
        <p:spPr>
          <a:xfrm>
            <a:off x="6977340" y="2137195"/>
            <a:ext cx="6048375" cy="58578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0400" b="1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Space</a:t>
            </a:r>
            <a:r>
              <a:rPr lang="hr-HR" sz="1040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10400" b="1" dirty="0" err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Invaders</a:t>
            </a:r>
            <a:r>
              <a:rPr lang="hr-HR" sz="10400" b="1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104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game?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hr-HR" dirty="0"/>
          </a:p>
        </p:txBody>
      </p:sp>
      <p:sp>
        <p:nvSpPr>
          <p:cNvPr id="2" name="Pravokutnik 1"/>
          <p:cNvSpPr/>
          <p:nvPr/>
        </p:nvSpPr>
        <p:spPr>
          <a:xfrm>
            <a:off x="908795" y="3660057"/>
            <a:ext cx="928459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Jedino igrica </a:t>
            </a:r>
            <a:r>
              <a:rPr lang="hr-HR" sz="2400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Space</a:t>
            </a:r>
            <a:r>
              <a:rPr lang="hr-HR" sz="2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Invaders</a:t>
            </a:r>
            <a:r>
              <a:rPr lang="hr-HR" sz="2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postoji, ostale igre su izmišljene. Ako želiš saznati više o igri </a:t>
            </a:r>
            <a:r>
              <a:rPr lang="hr-HR" sz="2400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Space</a:t>
            </a:r>
            <a:r>
              <a:rPr lang="hr-HR" sz="2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Invaders</a:t>
            </a:r>
            <a:r>
              <a:rPr lang="hr-HR" sz="2400" i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pogledaj video na sljedećoj poveznici: </a:t>
            </a:r>
          </a:p>
          <a:p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  <a:hlinkClick r:id="rId2"/>
              </a:rPr>
              <a:t>https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  <a:hlinkClick r:id="rId2"/>
              </a:rPr>
              <a:t>://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  <a:hlinkClick r:id="rId2"/>
              </a:rPr>
              <a:t>youtu.be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  <a:hlinkClick r:id="rId2"/>
              </a:rPr>
              <a:t>/</a:t>
            </a:r>
            <a:r>
              <a:rPr lang="hr-HR" sz="2400" dirty="0" err="1">
                <a:latin typeface="Helvetica" panose="020B0604020202020204" pitchFamily="34" charset="0"/>
                <a:cs typeface="Helvetica" panose="020B0604020202020204" pitchFamily="34" charset="0"/>
                <a:hlinkClick r:id="rId2"/>
              </a:rPr>
              <a:t>kR2fjwr-TzA</a:t>
            </a:r>
            <a:r>
              <a:rPr lang="hr-HR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endParaRPr lang="hr-HR" sz="24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636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7" y="0"/>
            <a:ext cx="5661212" cy="50299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3812" y="0"/>
            <a:ext cx="5917929" cy="26539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3812" y="2653971"/>
            <a:ext cx="5789061" cy="22265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2559" y="5029962"/>
            <a:ext cx="10717306" cy="2215991"/>
          </a:xfrm>
          <a:prstGeom prst="rect">
            <a:avLst/>
          </a:prstGeom>
          <a:noFill/>
          <a:ln w="38100"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Read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descriptions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write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name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of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character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on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line</a:t>
            </a:r>
            <a:r>
              <a:rPr lang="hr-HR" sz="2300" b="1" dirty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Underline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sentence(s)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in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description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which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helped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choose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300" dirty="0" err="1">
                <a:latin typeface="Helvetica" panose="020B0604020202020204" pitchFamily="34" charset="0"/>
                <a:cs typeface="Helvetica" panose="020B0604020202020204" pitchFamily="34" charset="0"/>
              </a:rPr>
              <a:t>answer</a:t>
            </a:r>
            <a:r>
              <a:rPr lang="hr-HR" sz="2300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</a:p>
          <a:p>
            <a:r>
              <a:rPr lang="hr-HR" sz="2300" i="1" dirty="0">
                <a:latin typeface="Helvetica" panose="020B0604020202020204" pitchFamily="34" charset="0"/>
                <a:cs typeface="Helvetica" panose="020B0604020202020204" pitchFamily="34" charset="0"/>
              </a:rPr>
              <a:t>Pročitaj opise igrica i napiši ime lika koji, po tebi, igra tu igricu. Podcrtaj rečenicu/e u opisima koje su ti pomogle odrediti točan odgovor. </a:t>
            </a:r>
            <a:r>
              <a:rPr lang="hr-HR" sz="2300" b="1" i="1" dirty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hr-HR" sz="2300" b="1" i="1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hr-HR" sz="2300" dirty="0"/>
          </a:p>
        </p:txBody>
      </p:sp>
      <p:sp>
        <p:nvSpPr>
          <p:cNvPr id="8" name="TextBox 7"/>
          <p:cNvSpPr txBox="1"/>
          <p:nvPr/>
        </p:nvSpPr>
        <p:spPr>
          <a:xfrm>
            <a:off x="2088673" y="193006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Noah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88673" y="4536883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Anne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78242" y="2112786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FF0000"/>
                </a:solidFill>
              </a:rPr>
              <a:t>Penelope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42676" y="4390999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Joseph</a:t>
            </a:r>
            <a:endParaRPr lang="hr-HR" b="1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5889812" y="766483"/>
            <a:ext cx="4074459" cy="2046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905446" y="1455745"/>
            <a:ext cx="4583260" cy="204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02559" y="731834"/>
            <a:ext cx="5224182" cy="28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06188" y="1048870"/>
            <a:ext cx="802341" cy="116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241612" y="3587116"/>
            <a:ext cx="4285129" cy="3406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06188" y="3912947"/>
            <a:ext cx="1165412" cy="337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841012" y="3420454"/>
            <a:ext cx="3637430" cy="102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7257436" y="4390999"/>
            <a:ext cx="3984305" cy="134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5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4" y="-14092"/>
            <a:ext cx="8856668" cy="685712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970902" y="2984839"/>
            <a:ext cx="3711388" cy="1231106"/>
          </a:xfrm>
          <a:prstGeom prst="rect">
            <a:avLst/>
          </a:prstGeom>
          <a:noFill/>
          <a:ln w="38100"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Read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texts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aloud</a:t>
            </a:r>
            <a:r>
              <a:rPr lang="hr-HR" sz="2800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</a:p>
          <a:p>
            <a:r>
              <a:rPr lang="hr-HR" sz="2800" i="1" dirty="0">
                <a:latin typeface="Helvetica" panose="020B0604020202020204" pitchFamily="34" charset="0"/>
                <a:cs typeface="Helvetica" panose="020B0604020202020204" pitchFamily="34" charset="0"/>
              </a:rPr>
              <a:t>Pročitaj tekst naglas.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680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ket">
  <a:themeElements>
    <a:clrScheme name="Pa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TM10001115[[fn=Paket]]</Template>
  <TotalTime>1628</TotalTime>
  <Words>768</Words>
  <Application>Microsoft Office PowerPoint</Application>
  <PresentationFormat>Widescreen</PresentationFormat>
  <Paragraphs>115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Gill Sans MT</vt:lpstr>
      <vt:lpstr>Helvetica</vt:lpstr>
      <vt:lpstr>Paket</vt:lpstr>
      <vt:lpstr>UNIT 1: Who am I?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140</cp:revision>
  <dcterms:created xsi:type="dcterms:W3CDTF">2020-09-19T11:02:00Z</dcterms:created>
  <dcterms:modified xsi:type="dcterms:W3CDTF">2020-10-11T10:37:29Z</dcterms:modified>
</cp:coreProperties>
</file>